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155" r:id="rId4"/>
    <p:sldMasterId id="2147487144" r:id="rId5"/>
  </p:sldMasterIdLst>
  <p:notesMasterIdLst>
    <p:notesMasterId r:id="rId14"/>
  </p:notesMasterIdLst>
  <p:handoutMasterIdLst>
    <p:handoutMasterId r:id="rId15"/>
  </p:handoutMasterIdLst>
  <p:sldIdLst>
    <p:sldId id="378" r:id="rId6"/>
    <p:sldId id="688" r:id="rId7"/>
    <p:sldId id="691" r:id="rId8"/>
    <p:sldId id="694" r:id="rId9"/>
    <p:sldId id="692" r:id="rId10"/>
    <p:sldId id="689" r:id="rId11"/>
    <p:sldId id="690" r:id="rId12"/>
    <p:sldId id="695" r:id="rId13"/>
  </p:sldIdLst>
  <p:sldSz cx="9906000" cy="6858000" type="A4"/>
  <p:notesSz cx="6797675" cy="99266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pos="46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F3E1B"/>
    <a:srgbClr val="C3ED9D"/>
    <a:srgbClr val="CBED93"/>
    <a:srgbClr val="013D5B"/>
    <a:srgbClr val="DAA600"/>
    <a:srgbClr val="038BCF"/>
    <a:srgbClr val="A20000"/>
    <a:srgbClr val="FFFFFF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9099" autoAdjust="0"/>
  </p:normalViewPr>
  <p:slideViewPr>
    <p:cSldViewPr>
      <p:cViewPr varScale="1">
        <p:scale>
          <a:sx n="90" d="100"/>
          <a:sy n="90" d="100"/>
        </p:scale>
        <p:origin x="820" y="56"/>
      </p:cViewPr>
      <p:guideLst>
        <p:guide orient="horz" pos="1525"/>
        <p:guide pos="46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>
              <a:latin typeface="Calibri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6D236-C861-44EC-A09E-61C1BBD69477}" type="datetimeFigureOut">
              <a:rPr lang="pt-PT" smtClean="0">
                <a:latin typeface="Calibri" pitchFamily="34" charset="0"/>
              </a:rPr>
              <a:pPr/>
              <a:t>01/03/2019</a:t>
            </a:fld>
            <a:endParaRPr lang="pt-PT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D352F-9D3C-4350-B1C7-FD4C75F193F9}" type="slidenum">
              <a:rPr lang="pt-PT" smtClean="0">
                <a:latin typeface="Calibri" pitchFamily="34" charset="0"/>
              </a:rPr>
              <a:pPr/>
              <a:t>‹#›</a:t>
            </a:fld>
            <a:endParaRPr lang="pt-PT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9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6"/>
            <a:ext cx="2946145" cy="496813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6"/>
            <a:ext cx="2946144" cy="496813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D0B77E-4928-4645-A466-6A7CC9C7E9E0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4919"/>
            <a:ext cx="5437168" cy="4466507"/>
          </a:xfrm>
          <a:prstGeom prst="rect">
            <a:avLst/>
          </a:prstGeom>
        </p:spPr>
        <p:txBody>
          <a:bodyPr vert="horz" lIns="92702" tIns="46351" rIns="92702" bIns="4635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28229"/>
            <a:ext cx="2946145" cy="496813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8229"/>
            <a:ext cx="2946144" cy="496813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5BF48C-DB2C-47E3-9833-DFF428809B2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6864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32AE01-E2E2-44F0-8637-A224C41BB64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2709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FAFA5-ED32-4FFA-92F4-BEBA902BCC1A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522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FAFA5-ED32-4FFA-92F4-BEBA902BCC1A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6814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48AB9-0688-6042-8468-E8C8AAB5BC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9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48AB9-0688-6042-8468-E8C8AAB5BC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783A-AC40-47FE-A6B8-C7B9158D1137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C656F0-A419-457B-ABCA-EE36B3CAEAE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2C49-1A45-435B-B263-564357B4082F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9183165-477C-495E-8E72-928C85AB023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65-6949-440B-A631-4B3831C2B10C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43854A-635E-4A03-A2F9-35F519CC445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98450" y="0"/>
            <a:ext cx="9359900" cy="6381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274176" y="6624638"/>
            <a:ext cx="560388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6F7B94C-7B4D-4D99-9279-0AFD10077C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88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pa da Apresen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0000" y="1800000"/>
            <a:ext cx="8100000" cy="914619"/>
          </a:xfrm>
        </p:spPr>
        <p:txBody>
          <a:bodyPr anchor="t">
            <a:normAutofit/>
          </a:bodyPr>
          <a:lstStyle>
            <a:lvl1pPr>
              <a:defRPr sz="1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0000" y="2880001"/>
            <a:ext cx="8100000" cy="477562"/>
          </a:xfrm>
          <a:ln w="9525"/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0000" y="3571876"/>
            <a:ext cx="8100000" cy="714380"/>
          </a:xfrm>
        </p:spPr>
        <p:txBody>
          <a:bodyPr>
            <a:noAutofit/>
          </a:bodyPr>
          <a:lstStyle>
            <a:lvl1pPr>
              <a:defRPr sz="1400" b="0"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3AB0-CFB9-44DC-9204-827326FAB12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09563" y="1260000"/>
            <a:ext cx="9358312" cy="504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4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 marL="488950" marR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38125" y="285727"/>
            <a:ext cx="9215438" cy="50008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7D38F-1906-45A4-A833-ED3C47CE942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a de po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09563" y="1260000"/>
            <a:ext cx="9358312" cy="5040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  <a:lvl2pPr marL="488950" marR="0" indent="-271463" algn="l" defTabSz="914400" rtl="0" eaLnBrk="1" fontAlgn="base" latinLnBrk="0" hangingPunct="1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baseline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09563" y="658800"/>
            <a:ext cx="9358312" cy="288000"/>
          </a:xfrm>
        </p:spPr>
        <p:txBody>
          <a:bodyPr tIns="0" bIns="0" anchor="b">
            <a:normAutofit/>
          </a:bodyPr>
          <a:lstStyle>
            <a:lvl1pPr>
              <a:buNone/>
              <a:defRPr sz="1600" b="0"/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399EF-95FD-4A8C-852F-6E9465A727C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, Sub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000"/>
            <a:ext cx="9359900" cy="5040000"/>
          </a:xfrm>
        </p:spPr>
        <p:txBody>
          <a:bodyPr/>
          <a:lstStyle>
            <a:lvl1pPr marL="0" indent="0">
              <a:lnSpc>
                <a:spcPct val="97000"/>
              </a:lnSpc>
              <a:spcBef>
                <a:spcPts val="749"/>
              </a:spcBef>
              <a:buNone/>
              <a:defRPr sz="1600" b="1"/>
            </a:lvl1pPr>
            <a:lvl2pPr marL="546100" indent="-279400">
              <a:lnSpc>
                <a:spcPct val="97000"/>
              </a:lnSpc>
              <a:spcBef>
                <a:spcPts val="749"/>
              </a:spcBef>
              <a:buFont typeface="Arial" pitchFamily="34" charset="0"/>
              <a:buChar char="•"/>
              <a:defRPr sz="1600"/>
            </a:lvl2pPr>
            <a:lvl3pPr marL="10795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−"/>
              <a:defRPr sz="1600"/>
            </a:lvl3pPr>
            <a:lvl4pPr marL="16256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∙"/>
              <a:defRPr sz="1600"/>
            </a:lvl4pPr>
            <a:lvl5pPr marL="2146300" indent="-266700">
              <a:lnSpc>
                <a:spcPct val="97000"/>
              </a:lnSpc>
              <a:spcBef>
                <a:spcPts val="749"/>
              </a:spcBef>
              <a:buSzPct val="75000"/>
              <a:buFont typeface="Century Gothic" pitchFamily="34" charset="0"/>
              <a:buChar char="−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9563" y="658800"/>
            <a:ext cx="9358312" cy="288000"/>
          </a:xfrm>
        </p:spPr>
        <p:txBody>
          <a:bodyPr tIns="0" bIns="0" anchor="b">
            <a:normAutofit/>
          </a:bodyPr>
          <a:lstStyle>
            <a:lvl1pPr>
              <a:buNone/>
              <a:defRPr sz="1600" b="0"/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DF0B1-B597-4112-95D4-0353EAC3542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, Subtítulo e  2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000"/>
            <a:ext cx="4500000" cy="5040000"/>
          </a:xfrm>
        </p:spPr>
        <p:txBody>
          <a:bodyPr/>
          <a:lstStyle>
            <a:lvl1pPr marL="0" indent="0">
              <a:lnSpc>
                <a:spcPct val="97000"/>
              </a:lnSpc>
              <a:spcBef>
                <a:spcPts val="749"/>
              </a:spcBef>
              <a:buNone/>
              <a:defRPr sz="1600" b="1"/>
            </a:lvl1pPr>
            <a:lvl2pPr marL="546100" indent="-279400">
              <a:lnSpc>
                <a:spcPct val="97000"/>
              </a:lnSpc>
              <a:spcBef>
                <a:spcPts val="749"/>
              </a:spcBef>
              <a:buFont typeface="Arial" pitchFamily="34" charset="0"/>
              <a:buChar char="•"/>
              <a:defRPr sz="1600"/>
            </a:lvl2pPr>
            <a:lvl3pPr marL="10795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−"/>
              <a:defRPr sz="1600"/>
            </a:lvl3pPr>
            <a:lvl4pPr marL="16256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∙"/>
              <a:defRPr sz="1600"/>
            </a:lvl4pPr>
            <a:lvl5pPr marL="2146300" indent="-266700">
              <a:lnSpc>
                <a:spcPct val="97000"/>
              </a:lnSpc>
              <a:spcBef>
                <a:spcPts val="749"/>
              </a:spcBef>
              <a:buSzPct val="75000"/>
              <a:buFont typeface="Century Gothic" pitchFamily="34" charset="0"/>
              <a:buChar char="−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9563" y="658800"/>
            <a:ext cx="9358312" cy="288000"/>
          </a:xfrm>
        </p:spPr>
        <p:txBody>
          <a:bodyPr tIns="0" bIns="0" anchor="b">
            <a:normAutofit/>
          </a:bodyPr>
          <a:lstStyle>
            <a:lvl1pPr>
              <a:buNone/>
              <a:defRPr sz="1600" b="0"/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095875" y="1260000"/>
            <a:ext cx="450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BD27-AE53-423D-818F-6FFE1D41C49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, Subtítulo e 3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000"/>
            <a:ext cx="2988000" cy="5040000"/>
          </a:xfrm>
        </p:spPr>
        <p:txBody>
          <a:bodyPr/>
          <a:lstStyle>
            <a:lvl1pPr marL="0" indent="0">
              <a:lnSpc>
                <a:spcPct val="97000"/>
              </a:lnSpc>
              <a:spcBef>
                <a:spcPts val="749"/>
              </a:spcBef>
              <a:buNone/>
              <a:defRPr sz="1600" b="1"/>
            </a:lvl1pPr>
            <a:lvl2pPr marL="546100" indent="-279400">
              <a:lnSpc>
                <a:spcPct val="97000"/>
              </a:lnSpc>
              <a:spcBef>
                <a:spcPts val="749"/>
              </a:spcBef>
              <a:buFont typeface="Arial" pitchFamily="34" charset="0"/>
              <a:buChar char="•"/>
              <a:defRPr sz="1600"/>
            </a:lvl2pPr>
            <a:lvl3pPr marL="10795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−"/>
              <a:defRPr sz="1600"/>
            </a:lvl3pPr>
            <a:lvl4pPr marL="1625600" indent="-279400">
              <a:lnSpc>
                <a:spcPct val="97000"/>
              </a:lnSpc>
              <a:spcBef>
                <a:spcPts val="749"/>
              </a:spcBef>
              <a:buFont typeface="Century Gothic" pitchFamily="34" charset="0"/>
              <a:buChar char="∙"/>
              <a:defRPr sz="1600"/>
            </a:lvl4pPr>
            <a:lvl5pPr marL="2146300" indent="-266700">
              <a:lnSpc>
                <a:spcPct val="97000"/>
              </a:lnSpc>
              <a:spcBef>
                <a:spcPts val="749"/>
              </a:spcBef>
              <a:buSzPct val="75000"/>
              <a:buFont typeface="Century Gothic" pitchFamily="34" charset="0"/>
              <a:buChar char="−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9563" y="658800"/>
            <a:ext cx="9358312" cy="288000"/>
          </a:xfrm>
        </p:spPr>
        <p:txBody>
          <a:bodyPr tIns="0" bIns="0" anchor="b">
            <a:normAutofit/>
          </a:bodyPr>
          <a:lstStyle>
            <a:lvl1pPr>
              <a:buNone/>
              <a:defRPr sz="1600" b="0"/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452802" y="1260000"/>
            <a:ext cx="2988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6596074" y="1260000"/>
            <a:ext cx="2988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C11F7-9DE0-4B5C-879F-E8DBCC554EA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000"/>
            <a:ext cx="9359900" cy="5040000"/>
          </a:xfrm>
        </p:spPr>
        <p:txBody>
          <a:bodyPr/>
          <a:lstStyle>
            <a:lvl1pPr>
              <a:buNone/>
              <a:defRPr sz="1600" b="1"/>
            </a:lvl1pPr>
            <a:lvl2pPr marL="533400" indent="-203200">
              <a:buFont typeface="Arial" pitchFamily="34" charset="0"/>
              <a:buChar char="•"/>
              <a:defRPr sz="1600"/>
            </a:lvl2pPr>
            <a:lvl3pPr marL="901700" indent="-228600">
              <a:defRPr sz="1600"/>
            </a:lvl3pPr>
            <a:lvl4pPr marL="1257300" indent="-228600">
              <a:buFont typeface="Arial" pitchFamily="34" charset="0"/>
              <a:buChar char="•"/>
              <a:defRPr sz="1600"/>
            </a:lvl4pPr>
            <a:lvl5pPr marL="1612900" indent="-228600"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031A-B9F9-4B97-8A86-966F526C12E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BBB4-6131-41F5-A0BD-E3EC1B65D763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F835CD2-0590-49A5-BA8A-A022E367611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9563" y="658800"/>
            <a:ext cx="9358312" cy="288000"/>
          </a:xfrm>
        </p:spPr>
        <p:txBody>
          <a:bodyPr tIns="0" bIns="0" anchor="b">
            <a:normAutofit/>
          </a:bodyPr>
          <a:lstStyle>
            <a:lvl1pPr>
              <a:buNone/>
              <a:defRPr sz="1600" b="0"/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BFDD-40F1-43F3-BF40-A1AB79DA1BC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9531" y="0"/>
            <a:ext cx="9358378" cy="714356"/>
          </a:xfrm>
        </p:spPr>
        <p:txBody>
          <a:bodyPr tIns="0" bIns="0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pt-PT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36D00-3E93-48D6-AD27-373E489A28A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z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F55D-ED2D-41E7-B073-E947FE039D6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16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1998-B53D-4697-BB64-97CD0ABD5089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F796BE-903B-4DE8-B18B-CCF6840FF22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4D4C-B411-47A4-9A28-503D3E8BB813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599886-F793-4D6E-B7D2-04D2A9E212E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F6E3-6255-45AA-A15B-EAA63CBA275E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52966B-1B5E-4A75-985F-BF32FDA2EE0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10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25D0A-614A-4C11-B335-5961A9A1678B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BC9B70-1D1E-40BC-8F6A-07A5577B742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16336-1616-49CE-81DE-152CA5A58EF3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E2AD5F-54D3-4679-B541-AB59A1D9082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8327-66EE-489F-8DE1-B0144784B923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392367-72C2-40F0-A8BD-B5FDDF6B4E4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9B2D-2D9E-4243-9E11-422701AC8625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C7E5F6C-37D3-4F9A-80F6-BD50BAF8AD7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6237312"/>
            <a:ext cx="6667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288" y="635793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D396BB-E65C-482F-879C-08019984710B}" type="datetimeFigureOut">
              <a:rPr lang="pt-PT"/>
              <a:pPr>
                <a:defRPr/>
              </a:pPr>
              <a:t>01/03/2019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pic>
        <p:nvPicPr>
          <p:cNvPr id="9" name="Picture 1" descr="T:\DSO\80-Pastas Pessoais\FF\EDP_trading\Marca\DSO\EDP\Principal\P1\EDP_P1_cs_sa_poli_fb_rgb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81192" y="404664"/>
            <a:ext cx="2864768" cy="202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485" r:id="rId1"/>
    <p:sldLayoutId id="2147487486" r:id="rId2"/>
    <p:sldLayoutId id="2147487487" r:id="rId3"/>
    <p:sldLayoutId id="2147487488" r:id="rId4"/>
    <p:sldLayoutId id="2147487489" r:id="rId5"/>
    <p:sldLayoutId id="2147487490" r:id="rId6"/>
    <p:sldLayoutId id="2147487491" r:id="rId7"/>
    <p:sldLayoutId id="2147487492" r:id="rId8"/>
    <p:sldLayoutId id="2147487493" r:id="rId9"/>
    <p:sldLayoutId id="2147487494" r:id="rId10"/>
    <p:sldLayoutId id="2147487495" r:id="rId11"/>
    <p:sldLayoutId id="21474875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09563" y="0"/>
            <a:ext cx="9358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slide title</a:t>
            </a:r>
            <a:endParaRPr lang="pt-PT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257300"/>
            <a:ext cx="93599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Quotation level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0513" y="6588125"/>
            <a:ext cx="431800" cy="201613"/>
          </a:xfrm>
          <a:prstGeom prst="rect">
            <a:avLst/>
          </a:prstGeom>
        </p:spPr>
        <p:txBody>
          <a:bodyPr vert="horz" wrap="none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 b="1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EE6F996-90D9-42FD-8CC4-A35A23AEB17D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>
            <a:off x="0" y="981075"/>
            <a:ext cx="99060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736976" y="6452205"/>
            <a:ext cx="429926" cy="215444"/>
          </a:xfrm>
          <a:prstGeom prst="rect">
            <a:avLst/>
          </a:prstGeom>
          <a:noFill/>
        </p:spPr>
        <p:txBody>
          <a:bodyPr wrap="none"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800" dirty="0">
                <a:latin typeface="Calibri" pitchFamily="34" charset="0"/>
              </a:rPr>
              <a:t>UNGE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645" y="6381328"/>
            <a:ext cx="513339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496" r:id="rId1"/>
    <p:sldLayoutId id="2147487476" r:id="rId2"/>
    <p:sldLayoutId id="2147487477" r:id="rId3"/>
    <p:sldLayoutId id="2147487478" r:id="rId4"/>
    <p:sldLayoutId id="2147487479" r:id="rId5"/>
    <p:sldLayoutId id="2147487480" r:id="rId6"/>
    <p:sldLayoutId id="2147487481" r:id="rId7"/>
    <p:sldLayoutId id="2147487482" r:id="rId8"/>
    <p:sldLayoutId id="2147487483" r:id="rId9"/>
    <p:sldLayoutId id="2147487484" r:id="rId10"/>
    <p:sldLayoutId id="21474875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6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entury Gothic" pitchFamily="34" charset="0"/>
        <a:buChar char="−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entury Gothic" pitchFamily="34" charset="0"/>
        <a:buChar char="∙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entury Gothic" pitchFamily="34" charset="0"/>
        <a:buChar char="−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44488" y="4160838"/>
            <a:ext cx="9289032" cy="16748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20000"/>
              </a:lnSpc>
              <a:spcAft>
                <a:spcPts val="1200"/>
              </a:spcAft>
            </a:pPr>
            <a:r>
              <a:rPr lang="en-US" sz="2800" dirty="0" err="1"/>
              <a:t>Estruturação</a:t>
            </a:r>
            <a:r>
              <a:rPr lang="en-US" sz="2800" dirty="0"/>
              <a:t> </a:t>
            </a:r>
            <a:r>
              <a:rPr lang="en-US" sz="2800" dirty="0" err="1"/>
              <a:t>financeira</a:t>
            </a:r>
            <a:r>
              <a:rPr lang="en-US" sz="2800" dirty="0"/>
              <a:t> dos </a:t>
            </a:r>
            <a:r>
              <a:rPr lang="en-US" sz="2800" dirty="0" err="1"/>
              <a:t>mercados</a:t>
            </a:r>
            <a:r>
              <a:rPr lang="en-US" sz="2800" dirty="0"/>
              <a:t> de </a:t>
            </a:r>
            <a:r>
              <a:rPr lang="en-US" sz="2800" dirty="0" err="1"/>
              <a:t>energia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e </a:t>
            </a:r>
            <a:r>
              <a:rPr lang="en-US" sz="2800" dirty="0" err="1"/>
              <a:t>experiência</a:t>
            </a:r>
            <a:r>
              <a:rPr lang="en-US" sz="2800" dirty="0"/>
              <a:t> </a:t>
            </a:r>
            <a:r>
              <a:rPr lang="en-US" sz="2800" dirty="0" err="1"/>
              <a:t>ibérica</a:t>
            </a:r>
            <a:br>
              <a:rPr lang="en-US" sz="2800" dirty="0"/>
            </a:br>
            <a:r>
              <a:rPr lang="en-US" sz="1400" dirty="0" err="1"/>
              <a:t>Seminário</a:t>
            </a:r>
            <a:r>
              <a:rPr lang="en-US" sz="1400" dirty="0"/>
              <a:t> </a:t>
            </a:r>
            <a:r>
              <a:rPr lang="en-US" sz="1400" dirty="0" err="1"/>
              <a:t>Internacional</a:t>
            </a:r>
            <a:r>
              <a:rPr lang="en-US" sz="1400" dirty="0"/>
              <a:t> </a:t>
            </a:r>
            <a:r>
              <a:rPr lang="en-US" sz="1400" dirty="0" err="1"/>
              <a:t>sobre</a:t>
            </a:r>
            <a:r>
              <a:rPr lang="en-US" sz="1400" dirty="0"/>
              <a:t> </a:t>
            </a:r>
            <a:r>
              <a:rPr lang="en-US" sz="1400" dirty="0" err="1"/>
              <a:t>Bolsas</a:t>
            </a:r>
            <a:r>
              <a:rPr lang="en-US" sz="1400" dirty="0"/>
              <a:t> de </a:t>
            </a:r>
            <a:r>
              <a:rPr lang="en-US" sz="1400" dirty="0" err="1"/>
              <a:t>Energia</a:t>
            </a:r>
            <a:r>
              <a:rPr lang="en-US" sz="1400" dirty="0"/>
              <a:t> ERSE-GESEL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Carlos Mata</a:t>
            </a:r>
            <a:endParaRPr lang="en-US" sz="1400" i="1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gray">
          <a:xfrm>
            <a:off x="523875" y="3529013"/>
            <a:ext cx="6934200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8770" tIns="68770" rIns="68770" bIns="68770" anchor="ctr"/>
          <a:lstStyle/>
          <a:p>
            <a:pPr defTabSz="858838" eaLnBrk="0" hangingPunct="0">
              <a:buSzPct val="110000"/>
            </a:pPr>
            <a:r>
              <a:rPr lang="pt-PT" sz="1700" dirty="0">
                <a:latin typeface="Calibri" pitchFamily="34" charset="0"/>
                <a:ea typeface="ＭＳ ゴシック"/>
                <a:cs typeface="ＭＳ ゴシック"/>
              </a:rPr>
              <a:t>Lisboa, 1 de Março de 2019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5"/>
          </p:nvPr>
        </p:nvSpPr>
        <p:spPr bwMode="auto">
          <a:xfrm>
            <a:off x="9777784" y="6477000"/>
            <a:ext cx="431800" cy="201612"/>
          </a:xfrm>
          <a:ln>
            <a:miter lim="800000"/>
            <a:headEnd/>
            <a:tailEnd/>
          </a:ln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366E36-D9E9-48BF-8347-8299C884A463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PT" dirty="0"/>
          </a:p>
        </p:txBody>
      </p:sp>
      <p:sp>
        <p:nvSpPr>
          <p:cNvPr id="4" name="TextBox 3"/>
          <p:cNvSpPr txBox="1"/>
          <p:nvPr/>
        </p:nvSpPr>
        <p:spPr>
          <a:xfrm>
            <a:off x="208624" y="189192"/>
            <a:ext cx="970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>
                <a:latin typeface="Calibri" panose="020F0502020204030204" pitchFamily="34" charset="0"/>
              </a:rPr>
              <a:t>Os mercados de energia como mecanismo de cobertura de risco da carteira de geração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DE6E34-3154-4E03-BB6F-8C2350C4D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075" y="1196752"/>
            <a:ext cx="1949948" cy="15365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DE292F-7D69-4787-A4CB-A36C72DE4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7851" y="2887936"/>
            <a:ext cx="2516510" cy="1466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95BB64-5406-45C8-80F5-62D3206B19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075" y="4509120"/>
            <a:ext cx="1816063" cy="1362047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2E721A6-9DC0-4899-A6D1-92319EB61C24}"/>
              </a:ext>
            </a:extLst>
          </p:cNvPr>
          <p:cNvSpPr/>
          <p:nvPr/>
        </p:nvSpPr>
        <p:spPr>
          <a:xfrm>
            <a:off x="1895768" y="1557740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 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5407A14-A5A6-4F3C-BBA5-312F2D32BB51}"/>
              </a:ext>
            </a:extLst>
          </p:cNvPr>
          <p:cNvSpPr/>
          <p:nvPr/>
        </p:nvSpPr>
        <p:spPr>
          <a:xfrm>
            <a:off x="1895768" y="3061220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TTF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B2D182-7FB9-476D-86F0-B6E343CF8463}"/>
              </a:ext>
            </a:extLst>
          </p:cNvPr>
          <p:cNvSpPr/>
          <p:nvPr/>
        </p:nvSpPr>
        <p:spPr>
          <a:xfrm>
            <a:off x="1887835" y="3744876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833A8A5-924F-4461-8F12-7962A495D7CA}"/>
              </a:ext>
            </a:extLst>
          </p:cNvPr>
          <p:cNvSpPr/>
          <p:nvPr/>
        </p:nvSpPr>
        <p:spPr>
          <a:xfrm>
            <a:off x="6784379" y="1196751"/>
            <a:ext cx="1080120" cy="467441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“Pool”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A259055-57BE-4342-9C6F-3D1FED803246}"/>
              </a:ext>
            </a:extLst>
          </p:cNvPr>
          <p:cNvSpPr/>
          <p:nvPr/>
        </p:nvSpPr>
        <p:spPr>
          <a:xfrm>
            <a:off x="7965482" y="1656354"/>
            <a:ext cx="504056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6FCB7B02-DC5E-453B-8C6F-275A44FAFDFB}"/>
              </a:ext>
            </a:extLst>
          </p:cNvPr>
          <p:cNvSpPr/>
          <p:nvPr/>
        </p:nvSpPr>
        <p:spPr>
          <a:xfrm>
            <a:off x="7965482" y="3297234"/>
            <a:ext cx="504056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282945F-4324-4E07-A885-65E57E474C28}"/>
              </a:ext>
            </a:extLst>
          </p:cNvPr>
          <p:cNvSpPr/>
          <p:nvPr/>
        </p:nvSpPr>
        <p:spPr>
          <a:xfrm>
            <a:off x="7965482" y="4964304"/>
            <a:ext cx="504056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80C4826-E2D7-4A28-94F6-3594ACDD7736}"/>
              </a:ext>
            </a:extLst>
          </p:cNvPr>
          <p:cNvSpPr/>
          <p:nvPr/>
        </p:nvSpPr>
        <p:spPr>
          <a:xfrm>
            <a:off x="8570521" y="1617576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F12D1F0-77DF-4D87-B9E5-2F10FBF12352}"/>
              </a:ext>
            </a:extLst>
          </p:cNvPr>
          <p:cNvSpPr/>
          <p:nvPr/>
        </p:nvSpPr>
        <p:spPr>
          <a:xfrm>
            <a:off x="8574452" y="3234605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C17E3E2-B9CC-4D7D-BB4F-7800F3A485F5}"/>
              </a:ext>
            </a:extLst>
          </p:cNvPr>
          <p:cNvSpPr/>
          <p:nvPr/>
        </p:nvSpPr>
        <p:spPr>
          <a:xfrm>
            <a:off x="8570521" y="4883176"/>
            <a:ext cx="1080120" cy="613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Margem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hídrica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C5B4447-5957-4F24-8E9D-47B9E23E8423}"/>
              </a:ext>
            </a:extLst>
          </p:cNvPr>
          <p:cNvSpPr/>
          <p:nvPr/>
        </p:nvSpPr>
        <p:spPr>
          <a:xfrm>
            <a:off x="1895768" y="2309480"/>
            <a:ext cx="1080120" cy="61307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9C3088-6F92-4873-83C7-96FED61BC4A0}"/>
              </a:ext>
            </a:extLst>
          </p:cNvPr>
          <p:cNvSpPr/>
          <p:nvPr/>
        </p:nvSpPr>
        <p:spPr>
          <a:xfrm>
            <a:off x="1799035" y="2245948"/>
            <a:ext cx="1296144" cy="2263172"/>
          </a:xfrm>
          <a:prstGeom prst="rect">
            <a:avLst/>
          </a:prstGeom>
          <a:noFill/>
          <a:ln w="127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D5316-949D-45BC-8C5D-A3FCDFA2C6F9}"/>
              </a:ext>
            </a:extLst>
          </p:cNvPr>
          <p:cNvSpPr/>
          <p:nvPr/>
        </p:nvSpPr>
        <p:spPr>
          <a:xfrm>
            <a:off x="1743819" y="1412776"/>
            <a:ext cx="1449976" cy="1588112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032252E-5849-4DC4-BA67-87C65841DF81}"/>
              </a:ext>
            </a:extLst>
          </p:cNvPr>
          <p:cNvSpPr/>
          <p:nvPr/>
        </p:nvSpPr>
        <p:spPr>
          <a:xfrm rot="5400000">
            <a:off x="4189078" y="3379065"/>
            <a:ext cx="4674415" cy="314220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9D88BB4-EAA0-48B0-B3F9-D4993EE12B0E}"/>
              </a:ext>
            </a:extLst>
          </p:cNvPr>
          <p:cNvSpPr/>
          <p:nvPr/>
        </p:nvSpPr>
        <p:spPr>
          <a:xfrm rot="5400000">
            <a:off x="1853115" y="2781916"/>
            <a:ext cx="3121191" cy="314220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4BFE4BD-1AD8-4C00-B9DA-48DB7A2184E2}"/>
              </a:ext>
            </a:extLst>
          </p:cNvPr>
          <p:cNvSpPr/>
          <p:nvPr/>
        </p:nvSpPr>
        <p:spPr>
          <a:xfrm>
            <a:off x="97972" y="1378430"/>
            <a:ext cx="1484352" cy="225201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Volatilidade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E1C856A-46A5-4F8A-B8FF-9EE5C85DC2CC}"/>
              </a:ext>
            </a:extLst>
          </p:cNvPr>
          <p:cNvSpPr/>
          <p:nvPr/>
        </p:nvSpPr>
        <p:spPr>
          <a:xfrm>
            <a:off x="97325" y="3703261"/>
            <a:ext cx="1484352" cy="86023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“Take-or-pay”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09561F8-3D60-43DC-B05B-6FB5B5171154}"/>
              </a:ext>
            </a:extLst>
          </p:cNvPr>
          <p:cNvSpPr/>
          <p:nvPr/>
        </p:nvSpPr>
        <p:spPr>
          <a:xfrm>
            <a:off x="130997" y="4786217"/>
            <a:ext cx="3062798" cy="86023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Hidraulicidade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76FE94F-9205-4C5B-87A0-F6B6DA67C4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7698" y="3802548"/>
            <a:ext cx="1005429" cy="112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5"/>
          </p:nvPr>
        </p:nvSpPr>
        <p:spPr bwMode="auto">
          <a:xfrm>
            <a:off x="9777784" y="6477000"/>
            <a:ext cx="431800" cy="201612"/>
          </a:xfrm>
          <a:ln>
            <a:miter lim="800000"/>
            <a:headEnd/>
            <a:tailEnd/>
          </a:ln>
        </p:spPr>
        <p:txBody>
          <a:bodyPr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366E36-D9E9-48BF-8347-8299C884A463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dirty="0"/>
          </a:p>
        </p:txBody>
      </p:sp>
      <p:sp>
        <p:nvSpPr>
          <p:cNvPr id="4" name="TextBox 3"/>
          <p:cNvSpPr txBox="1"/>
          <p:nvPr/>
        </p:nvSpPr>
        <p:spPr>
          <a:xfrm>
            <a:off x="208624" y="189192"/>
            <a:ext cx="970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>
                <a:latin typeface="Calibri" panose="020F0502020204030204" pitchFamily="34" charset="0"/>
              </a:rPr>
              <a:t>Os mercados de energia como mecanismo de cobertura de risco da carteira de clientes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833A8A5-924F-4461-8F12-7962A495D7CA}"/>
              </a:ext>
            </a:extLst>
          </p:cNvPr>
          <p:cNvSpPr/>
          <p:nvPr/>
        </p:nvSpPr>
        <p:spPr>
          <a:xfrm>
            <a:off x="3410529" y="3375918"/>
            <a:ext cx="1080120" cy="22839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“Pool”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A259055-57BE-4342-9C6F-3D1FED803246}"/>
              </a:ext>
            </a:extLst>
          </p:cNvPr>
          <p:cNvSpPr/>
          <p:nvPr/>
        </p:nvSpPr>
        <p:spPr>
          <a:xfrm>
            <a:off x="6681190" y="4832444"/>
            <a:ext cx="504056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80C4826-E2D7-4A28-94F6-3594ACDD7736}"/>
              </a:ext>
            </a:extLst>
          </p:cNvPr>
          <p:cNvSpPr/>
          <p:nvPr/>
        </p:nvSpPr>
        <p:spPr>
          <a:xfrm>
            <a:off x="7473280" y="1935252"/>
            <a:ext cx="1168560" cy="256369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preço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fixo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9D88BB4-EAA0-48B0-B3F9-D4993EE12B0E}"/>
              </a:ext>
            </a:extLst>
          </p:cNvPr>
          <p:cNvSpPr/>
          <p:nvPr/>
        </p:nvSpPr>
        <p:spPr>
          <a:xfrm rot="5400000">
            <a:off x="3308995" y="3549903"/>
            <a:ext cx="3121191" cy="314220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AA211A2-0477-45A0-9310-DB09659183AC}"/>
              </a:ext>
            </a:extLst>
          </p:cNvPr>
          <p:cNvSpPr/>
          <p:nvPr/>
        </p:nvSpPr>
        <p:spPr>
          <a:xfrm>
            <a:off x="3410529" y="1935252"/>
            <a:ext cx="1080120" cy="14340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Geração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preço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fixo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A98CE2A-128A-4899-9885-F1E782838019}"/>
              </a:ext>
            </a:extLst>
          </p:cNvPr>
          <p:cNvSpPr/>
          <p:nvPr/>
        </p:nvSpPr>
        <p:spPr>
          <a:xfrm>
            <a:off x="7473279" y="4498944"/>
            <a:ext cx="1168561" cy="11507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preço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indexado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AC5923C-ED12-42B6-88BB-292272F83A59}"/>
              </a:ext>
            </a:extLst>
          </p:cNvPr>
          <p:cNvSpPr/>
          <p:nvPr/>
        </p:nvSpPr>
        <p:spPr>
          <a:xfrm>
            <a:off x="1496616" y="4437111"/>
            <a:ext cx="1143534" cy="12312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Mercado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07BB5B7-51AE-4DA6-8A77-6394E5BF1E23}"/>
              </a:ext>
            </a:extLst>
          </p:cNvPr>
          <p:cNvSpPr/>
          <p:nvPr/>
        </p:nvSpPr>
        <p:spPr>
          <a:xfrm>
            <a:off x="1528323" y="1935252"/>
            <a:ext cx="1080120" cy="25018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Geração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própria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D63A8782-D561-4692-B216-F4F491963E45}"/>
              </a:ext>
            </a:extLst>
          </p:cNvPr>
          <p:cNvSpPr/>
          <p:nvPr/>
        </p:nvSpPr>
        <p:spPr>
          <a:xfrm rot="5400000">
            <a:off x="1509677" y="3549903"/>
            <a:ext cx="3121191" cy="314220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682D5AB-6CCC-48B0-B707-BB0D7F73DE8B}"/>
              </a:ext>
            </a:extLst>
          </p:cNvPr>
          <p:cNvSpPr/>
          <p:nvPr/>
        </p:nvSpPr>
        <p:spPr>
          <a:xfrm>
            <a:off x="5123215" y="1935252"/>
            <a:ext cx="1269943" cy="14340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Geração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preço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fixo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1C0FEDF-1468-482B-9C98-3CF3F41201EC}"/>
              </a:ext>
            </a:extLst>
          </p:cNvPr>
          <p:cNvSpPr/>
          <p:nvPr/>
        </p:nvSpPr>
        <p:spPr>
          <a:xfrm>
            <a:off x="5124650" y="4509120"/>
            <a:ext cx="1268507" cy="11507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“Pool”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CF72E45-394C-4CD6-B741-75C8757ACE53}"/>
              </a:ext>
            </a:extLst>
          </p:cNvPr>
          <p:cNvSpPr/>
          <p:nvPr/>
        </p:nvSpPr>
        <p:spPr>
          <a:xfrm>
            <a:off x="5138840" y="3369306"/>
            <a:ext cx="1254319" cy="113207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Cobertura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mercado</a:t>
            </a:r>
            <a:endParaRPr lang="en-GB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467950AC-7F46-4519-9EA3-3E0E73CE52DE}"/>
              </a:ext>
            </a:extLst>
          </p:cNvPr>
          <p:cNvSpPr/>
          <p:nvPr/>
        </p:nvSpPr>
        <p:spPr>
          <a:xfrm rot="5400000">
            <a:off x="5662328" y="3081121"/>
            <a:ext cx="2541779" cy="314220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D4CF0A-0298-42EC-BBAD-5BE49879E9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9597" y="1052736"/>
            <a:ext cx="9358312" cy="4977312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Conhecimento do mercado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Ferramentas de modelação e previsão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Medição da exposição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Estrutura de limites de exposição</a:t>
            </a:r>
          </a:p>
          <a:p>
            <a:pPr marL="77470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400" b="1" dirty="0"/>
              <a:t>Discriminada/agregada</a:t>
            </a:r>
          </a:p>
          <a:p>
            <a:pPr marL="77470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400" b="1" dirty="0"/>
              <a:t>Por “</a:t>
            </a:r>
            <a:r>
              <a:rPr lang="pt-PT" sz="1400" b="1" dirty="0" err="1"/>
              <a:t>commodity</a:t>
            </a:r>
            <a:r>
              <a:rPr lang="pt-PT" sz="1400" b="1" dirty="0"/>
              <a:t>”</a:t>
            </a:r>
          </a:p>
          <a:p>
            <a:pPr marL="77470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400" b="1" dirty="0"/>
              <a:t>Por perfil de contraparte</a:t>
            </a:r>
          </a:p>
          <a:p>
            <a:pPr marL="77470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400" b="1" dirty="0"/>
              <a:t>Por tipo de produto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Avaliação de contrapartes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Utilização de bolsas e câmaras de compensação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Mecanismos de “</a:t>
            </a:r>
            <a:r>
              <a:rPr lang="pt-PT" dirty="0" err="1"/>
              <a:t>Compliance</a:t>
            </a:r>
            <a:r>
              <a:rPr lang="pt-PT" dirty="0"/>
              <a:t>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/>
          </a:p>
          <a:p>
            <a:pPr>
              <a:lnSpc>
                <a:spcPct val="150000"/>
              </a:lnSpc>
            </a:pPr>
            <a:endParaRPr lang="pt-PT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18E05E-4D6C-40C7-8F74-97C58416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1800" dirty="0"/>
              <a:t>Gestão de carteira e gestão de risco</a:t>
            </a:r>
            <a:endParaRPr lang="en-GB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7EE7E-ADAD-47EA-9A12-833C293D64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E0399EF-95FD-4A8C-852F-6E9465A727C0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758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BFE6-7948-42B5-8D3E-114862F39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 err="1"/>
              <a:t>Actividade</a:t>
            </a:r>
            <a:r>
              <a:rPr lang="en-GB" sz="1800" dirty="0"/>
              <a:t> da EDP </a:t>
            </a:r>
            <a:r>
              <a:rPr lang="en-GB" sz="1800" dirty="0" err="1"/>
              <a:t>nos</a:t>
            </a:r>
            <a:r>
              <a:rPr lang="en-GB" sz="1800" dirty="0"/>
              <a:t> </a:t>
            </a:r>
            <a:r>
              <a:rPr lang="en-GB" sz="1800" dirty="0" err="1"/>
              <a:t>mercados</a:t>
            </a:r>
            <a:r>
              <a:rPr lang="en-GB" sz="1800" dirty="0"/>
              <a:t> de </a:t>
            </a:r>
            <a:r>
              <a:rPr lang="en-GB" sz="1800" dirty="0" err="1"/>
              <a:t>futuros</a:t>
            </a:r>
            <a:r>
              <a:rPr lang="en-GB" sz="1800" dirty="0"/>
              <a:t> (</a:t>
            </a:r>
            <a:r>
              <a:rPr lang="en-GB" sz="1800" dirty="0" err="1"/>
              <a:t>óptica</a:t>
            </a:r>
            <a:r>
              <a:rPr lang="en-GB" sz="1800" dirty="0"/>
              <a:t> </a:t>
            </a:r>
            <a:r>
              <a:rPr lang="en-GB" sz="1800" dirty="0" err="1"/>
              <a:t>ibérica</a:t>
            </a:r>
            <a:r>
              <a:rPr lang="en-GB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F40136-2F57-48D9-9DD6-1A32AA3746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36D00-3E93-48D6-AD27-373E489A28AF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86F49F-0CCD-41F0-91A1-475155E3F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888" y="908720"/>
            <a:ext cx="4462659" cy="44687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00092C-99EC-43F7-B114-418960442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920" y="5571839"/>
            <a:ext cx="4133850" cy="4095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B8AB701-43BD-4A59-B044-F9F7E448120D}"/>
              </a:ext>
            </a:extLst>
          </p:cNvPr>
          <p:cNvSpPr txBox="1"/>
          <p:nvPr/>
        </p:nvSpPr>
        <p:spPr>
          <a:xfrm>
            <a:off x="704528" y="2780928"/>
            <a:ext cx="283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Power SP: 40 a 80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TWh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ano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A9E0A1-8C44-4B84-8E2F-13C440487041}"/>
              </a:ext>
            </a:extLst>
          </p:cNvPr>
          <p:cNvSpPr txBox="1"/>
          <p:nvPr/>
        </p:nvSpPr>
        <p:spPr>
          <a:xfrm>
            <a:off x="704528" y="3167504"/>
            <a:ext cx="2324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Carvão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: 5 a 23 Mt/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ano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D589B2-525E-4C5B-B441-9A65C0277BE3}"/>
              </a:ext>
            </a:extLst>
          </p:cNvPr>
          <p:cNvSpPr txBox="1"/>
          <p:nvPr/>
        </p:nvSpPr>
        <p:spPr>
          <a:xfrm>
            <a:off x="704528" y="3554080"/>
            <a:ext cx="252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Brent: 23 a 60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Mbbl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ano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A9CEE-7CC6-416E-850F-B65E137617B1}"/>
              </a:ext>
            </a:extLst>
          </p:cNvPr>
          <p:cNvSpPr txBox="1"/>
          <p:nvPr/>
        </p:nvSpPr>
        <p:spPr>
          <a:xfrm>
            <a:off x="704528" y="3923412"/>
            <a:ext cx="229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Gás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: 40 a 55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TWh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ano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54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358627" y="1499593"/>
            <a:ext cx="4420200" cy="219427"/>
            <a:chOff x="441271" y="1074089"/>
            <a:chExt cx="5438829" cy="269994"/>
          </a:xfrm>
        </p:grpSpPr>
        <p:sp>
          <p:nvSpPr>
            <p:cNvPr id="4" name="Rectangle 212">
              <a:extLst>
                <a:ext uri="{FF2B5EF4-FFF2-40B4-BE49-F238E27FC236}">
                  <a16:creationId xmlns:a16="http://schemas.microsoft.com/office/drawing/2014/main" id="{FCFCA970-86FD-49A5-B619-68F2EC35768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41271" y="1074089"/>
              <a:ext cx="1872008" cy="269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sx="1000" sy="1000" algn="ctr" rotWithShape="0">
                <a:schemeClr val="tx1"/>
              </a:outerShdw>
            </a:effectLst>
          </p:spPr>
          <p:txBody>
            <a:bodyPr wrap="square" tIns="0" bIns="43886" anchor="b">
              <a:spAutoFit/>
            </a:bodyPr>
            <a:lstStyle/>
            <a:p>
              <a:pPr>
                <a:defRPr/>
              </a:pPr>
              <a:r>
                <a:rPr lang="pt-PT" sz="1138" b="1" dirty="0">
                  <a:solidFill>
                    <a:prstClr val="black"/>
                  </a:solidFill>
                  <a:latin typeface="Calibri" panose="020F0502020204030204" pitchFamily="34" charset="0"/>
                </a:rPr>
                <a:t>Legislação</a:t>
              </a:r>
              <a:endParaRPr lang="pt-PT" sz="1138" b="1" baseline="3000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5" name="Straight Connector 20">
              <a:extLst>
                <a:ext uri="{FF2B5EF4-FFF2-40B4-BE49-F238E27FC236}">
                  <a16:creationId xmlns:a16="http://schemas.microsoft.com/office/drawing/2014/main" id="{9E9D4CA2-BF91-47D6-A6D0-826274D61E8B}"/>
                </a:ext>
              </a:extLst>
            </p:cNvPr>
            <p:cNvCxnSpPr/>
            <p:nvPr/>
          </p:nvCxnSpPr>
          <p:spPr bwMode="auto">
            <a:xfrm>
              <a:off x="513278" y="1344083"/>
              <a:ext cx="1512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12">
              <a:extLst>
                <a:ext uri="{FF2B5EF4-FFF2-40B4-BE49-F238E27FC236}">
                  <a16:creationId xmlns:a16="http://schemas.microsoft.com/office/drawing/2014/main" id="{FBD4D682-B31A-421B-8CE3-493A8C13C02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5743" y="1074089"/>
              <a:ext cx="3268756" cy="269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sx="1000" sy="1000" algn="ctr" rotWithShape="0">
                <a:schemeClr val="tx1"/>
              </a:outerShdw>
            </a:effectLst>
          </p:spPr>
          <p:txBody>
            <a:bodyPr wrap="square" tIns="0" bIns="43886" anchor="b">
              <a:spAutoFit/>
            </a:bodyPr>
            <a:lstStyle/>
            <a:p>
              <a:pPr>
                <a:defRPr/>
              </a:pPr>
              <a:r>
                <a:rPr lang="pt-PT" sz="1138" b="1" dirty="0">
                  <a:solidFill>
                    <a:prstClr val="black"/>
                  </a:solidFill>
                  <a:latin typeface="Calibri" panose="020F0502020204030204" pitchFamily="34" charset="0"/>
                </a:rPr>
                <a:t>Descrição da legislação</a:t>
              </a:r>
              <a:endParaRPr lang="pt-PT" sz="1138" baseline="3000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016A151-D50C-41A9-8135-E16FDAE9EA4A}"/>
                </a:ext>
              </a:extLst>
            </p:cNvPr>
            <p:cNvCxnSpPr/>
            <p:nvPr/>
          </p:nvCxnSpPr>
          <p:spPr bwMode="auto">
            <a:xfrm>
              <a:off x="2327752" y="1339937"/>
              <a:ext cx="355234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BC2CD5-8246-4DEE-B557-5B86F9645724}"/>
              </a:ext>
            </a:extLst>
          </p:cNvPr>
          <p:cNvSpPr/>
          <p:nvPr/>
        </p:nvSpPr>
        <p:spPr>
          <a:xfrm>
            <a:off x="358627" y="1839407"/>
            <a:ext cx="1264080" cy="1841324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REMIT</a:t>
            </a:r>
          </a:p>
          <a:p>
            <a:pPr algn="ctr"/>
            <a:endParaRPr lang="pt-PT" sz="97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975" b="1" dirty="0">
                <a:solidFill>
                  <a:schemeClr val="bg1"/>
                </a:solidFill>
                <a:latin typeface="Calibri" panose="020F0502020204030204" pitchFamily="34" charset="0"/>
              </a:rPr>
              <a:t>Entrada em vigor</a:t>
            </a:r>
          </a:p>
          <a:p>
            <a:pPr algn="ctr"/>
            <a:r>
              <a:rPr lang="pt-PT" sz="975" b="1" dirty="0">
                <a:solidFill>
                  <a:schemeClr val="bg1"/>
                </a:solidFill>
                <a:latin typeface="Calibri" panose="020F0502020204030204" pitchFamily="34" charset="0"/>
              </a:rPr>
              <a:t>28/Dez/2011</a:t>
            </a:r>
            <a:endParaRPr lang="pt-PT" sz="1463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03425-DBC7-46F0-8461-D800F832EF6A}"/>
              </a:ext>
            </a:extLst>
          </p:cNvPr>
          <p:cNvSpPr/>
          <p:nvPr/>
        </p:nvSpPr>
        <p:spPr>
          <a:xfrm>
            <a:off x="1833271" y="1839407"/>
            <a:ext cx="3017806" cy="1815145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488"/>
              </a:spcAft>
              <a:buClr>
                <a:srgbClr val="C00000"/>
              </a:buClr>
            </a:pPr>
            <a:r>
              <a:rPr lang="en-US" sz="1057" b="1" dirty="0">
                <a:solidFill>
                  <a:schemeClr val="tx1"/>
                </a:solidFill>
                <a:latin typeface="Calibri" panose="020F0502020204030204" pitchFamily="34" charset="0"/>
              </a:rPr>
              <a:t>Regulation on Wholesale Energy Market Integrity and Transparency </a:t>
            </a:r>
            <a:r>
              <a:rPr lang="en-US" sz="975" b="1" dirty="0">
                <a:solidFill>
                  <a:schemeClr val="tx1"/>
                </a:solidFill>
                <a:latin typeface="Calibri" panose="020F0502020204030204" pitchFamily="34" charset="0"/>
              </a:rPr>
              <a:t>(Reg. (EU) Nº 1227/2011)</a:t>
            </a:r>
            <a:endParaRPr lang="pt-PT" sz="975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obrigações de reporte de transações;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Proíbe manipulação  e tentativa de manipulação de mercado;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Proíbe a negociação com base em informação privilegiada</a:t>
            </a:r>
            <a:r>
              <a:rPr lang="pt-PT" sz="1057" i="1" dirty="0">
                <a:solidFill>
                  <a:schemeClr val="tx1"/>
                </a:solidFill>
                <a:latin typeface="Calibri" pitchFamily="34" charset="0"/>
              </a:rPr>
              <a:t>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Estabelece orientações para a supervisão dos mercados pelas Bolsas.</a:t>
            </a:r>
            <a:endParaRPr lang="pt-PT" sz="1057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789D5CF-02C1-4FFC-9144-50FBCE111E29}"/>
              </a:ext>
            </a:extLst>
          </p:cNvPr>
          <p:cNvCxnSpPr>
            <a:cxnSpLocks/>
          </p:cNvCxnSpPr>
          <p:nvPr/>
        </p:nvCxnSpPr>
        <p:spPr bwMode="auto">
          <a:xfrm>
            <a:off x="417147" y="3803829"/>
            <a:ext cx="4361679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6804638-CEA4-4202-A9D8-E6C687481254}"/>
              </a:ext>
            </a:extLst>
          </p:cNvPr>
          <p:cNvSpPr/>
          <p:nvPr/>
        </p:nvSpPr>
        <p:spPr>
          <a:xfrm>
            <a:off x="358627" y="3922143"/>
            <a:ext cx="1264079" cy="211275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EMIR</a:t>
            </a:r>
          </a:p>
          <a:p>
            <a:pPr lvl="0" algn="ctr"/>
            <a:endParaRPr lang="pt-PT" sz="975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Entrada em vigor</a:t>
            </a: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16/Ago/2012</a:t>
            </a:r>
            <a:endParaRPr lang="pt-PT" sz="1463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D8AF9E-2685-46A8-97C6-0C09AA9B5EB7}"/>
              </a:ext>
            </a:extLst>
          </p:cNvPr>
          <p:cNvSpPr/>
          <p:nvPr/>
        </p:nvSpPr>
        <p:spPr>
          <a:xfrm>
            <a:off x="1807498" y="3996030"/>
            <a:ext cx="3043578" cy="1966382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488"/>
              </a:spcAft>
              <a:buClr>
                <a:srgbClr val="C00000"/>
              </a:buClr>
            </a:pPr>
            <a:r>
              <a:rPr lang="pt-PT" sz="1057" b="1" dirty="0" err="1">
                <a:solidFill>
                  <a:schemeClr val="tx1"/>
                </a:solidFill>
                <a:latin typeface="Calibri" panose="020F0502020204030204" pitchFamily="34" charset="0"/>
              </a:rPr>
              <a:t>European</a:t>
            </a:r>
            <a:r>
              <a:rPr lang="pt-PT" sz="1057" b="1" dirty="0">
                <a:solidFill>
                  <a:schemeClr val="tx1"/>
                </a:solidFill>
                <a:latin typeface="Calibri" panose="020F0502020204030204" pitchFamily="34" charset="0"/>
              </a:rPr>
              <a:t> Market </a:t>
            </a:r>
            <a:r>
              <a:rPr lang="pt-PT" sz="1057" b="1" dirty="0" err="1">
                <a:solidFill>
                  <a:schemeClr val="tx1"/>
                </a:solidFill>
                <a:latin typeface="Calibri" panose="020F0502020204030204" pitchFamily="34" charset="0"/>
              </a:rPr>
              <a:t>Infrastructure</a:t>
            </a:r>
            <a:r>
              <a:rPr lang="pt-PT" sz="1057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t-PT" sz="1057" b="1" dirty="0" err="1">
                <a:solidFill>
                  <a:schemeClr val="tx1"/>
                </a:solidFill>
                <a:latin typeface="Calibri" panose="020F0502020204030204" pitchFamily="34" charset="0"/>
              </a:rPr>
              <a:t>Regulation</a:t>
            </a:r>
            <a:r>
              <a:rPr lang="pt-PT" sz="1057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t-PT" sz="975" b="1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pt-PT" sz="975" b="1" dirty="0" err="1">
                <a:solidFill>
                  <a:schemeClr val="tx1"/>
                </a:solidFill>
                <a:latin typeface="Calibri" panose="020F0502020204030204" pitchFamily="34" charset="0"/>
              </a:rPr>
              <a:t>Reg</a:t>
            </a:r>
            <a:r>
              <a:rPr lang="pt-PT" sz="975" b="1" dirty="0">
                <a:solidFill>
                  <a:schemeClr val="tx1"/>
                </a:solidFill>
                <a:latin typeface="Calibri" panose="020F0502020204030204" pitchFamily="34" charset="0"/>
              </a:rPr>
              <a:t>. (EU) Nº 648/2012)</a:t>
            </a:r>
            <a:endParaRPr lang="pt-PT" sz="1057" dirty="0">
              <a:solidFill>
                <a:schemeClr val="tx1"/>
              </a:solidFill>
              <a:latin typeface="Calibri" pitchFamily="34" charset="0"/>
            </a:endParaRP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Estipula obrigações de reporte de transações de produtos derivados;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Incide sobre contratos derivados OTC:</a:t>
            </a:r>
          </a:p>
          <a:p>
            <a:pPr marL="361245" lvl="1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Estipula métricas e medidas de mitigação de risco;</a:t>
            </a:r>
          </a:p>
          <a:p>
            <a:pPr marL="361245" lvl="1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requisitos para compensação central;</a:t>
            </a:r>
          </a:p>
          <a:p>
            <a:pPr marL="361245" lvl="1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requisitos de colaterais para produtos derivados transacionados em OTC.</a:t>
            </a:r>
            <a:endParaRPr lang="pt-PT" sz="1057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35EAE1B0-B610-4E46-86A8-B81EA308C999}"/>
              </a:ext>
            </a:extLst>
          </p:cNvPr>
          <p:cNvSpPr txBox="1"/>
          <p:nvPr/>
        </p:nvSpPr>
        <p:spPr>
          <a:xfrm>
            <a:off x="358627" y="322860"/>
            <a:ext cx="8337257" cy="376750"/>
          </a:xfrm>
          <a:prstGeom prst="rect">
            <a:avLst/>
          </a:prstGeom>
          <a:noFill/>
        </p:spPr>
        <p:txBody>
          <a:bodyPr wrap="square" lIns="98786" tIns="49393" rIns="98786" bIns="49393" rtlCol="0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Legislação Comunitária aplicável às empresas que participam em Mercados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4CFDB01-7FD9-4DAB-B84A-90457AD54B9F}"/>
              </a:ext>
            </a:extLst>
          </p:cNvPr>
          <p:cNvSpPr/>
          <p:nvPr/>
        </p:nvSpPr>
        <p:spPr>
          <a:xfrm>
            <a:off x="5151689" y="3924218"/>
            <a:ext cx="1263929" cy="211067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 err="1">
                <a:solidFill>
                  <a:schemeClr val="bg1"/>
                </a:solidFill>
                <a:latin typeface="Calibri" panose="020F0502020204030204" pitchFamily="34" charset="0"/>
              </a:rPr>
              <a:t>MiFIR</a:t>
            </a:r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/</a:t>
            </a:r>
          </a:p>
          <a:p>
            <a:pPr algn="ctr"/>
            <a:r>
              <a:rPr lang="pt-PT" sz="1625" b="1" dirty="0" err="1">
                <a:solidFill>
                  <a:schemeClr val="bg1"/>
                </a:solidFill>
                <a:latin typeface="Calibri" panose="020F0502020204030204" pitchFamily="34" charset="0"/>
              </a:rPr>
              <a:t>MiFID</a:t>
            </a:r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 II</a:t>
            </a:r>
          </a:p>
          <a:p>
            <a:pPr lvl="0" algn="ctr"/>
            <a:endParaRPr lang="pt-PT" sz="975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Entrada em vigor</a:t>
            </a: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03/Jan/2018</a:t>
            </a:r>
            <a:endParaRPr lang="pt-PT" sz="1463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01E72-74AF-4602-9D39-7310B2D9C9D2}"/>
              </a:ext>
            </a:extLst>
          </p:cNvPr>
          <p:cNvSpPr/>
          <p:nvPr/>
        </p:nvSpPr>
        <p:spPr>
          <a:xfrm>
            <a:off x="6564438" y="3926928"/>
            <a:ext cx="3203988" cy="2107966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488"/>
              </a:spcAft>
              <a:buClr>
                <a:srgbClr val="C00000"/>
              </a:buClr>
            </a:pPr>
            <a:r>
              <a:rPr lang="pt-BR" sz="1057" b="1" dirty="0" err="1">
                <a:solidFill>
                  <a:schemeClr val="tx1"/>
                </a:solidFill>
                <a:latin typeface="Calibri" pitchFamily="34" charset="0"/>
              </a:rPr>
              <a:t>Markets</a:t>
            </a:r>
            <a:r>
              <a:rPr lang="pt-BR" sz="1057" b="1" dirty="0">
                <a:solidFill>
                  <a:schemeClr val="tx1"/>
                </a:solidFill>
                <a:latin typeface="Calibri" pitchFamily="34" charset="0"/>
              </a:rPr>
              <a:t> in Financial </a:t>
            </a:r>
            <a:r>
              <a:rPr lang="pt-BR" sz="1057" b="1" dirty="0" err="1">
                <a:solidFill>
                  <a:schemeClr val="tx1"/>
                </a:solidFill>
                <a:latin typeface="Calibri" pitchFamily="34" charset="0"/>
              </a:rPr>
              <a:t>Instruments</a:t>
            </a:r>
            <a:r>
              <a:rPr lang="pt-BR" sz="1057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1057" b="1" dirty="0" err="1">
                <a:solidFill>
                  <a:schemeClr val="tx1"/>
                </a:solidFill>
                <a:latin typeface="Calibri" pitchFamily="34" charset="0"/>
              </a:rPr>
              <a:t>Regulation</a:t>
            </a:r>
            <a:r>
              <a:rPr lang="pt-BR" sz="1057" b="1" dirty="0">
                <a:solidFill>
                  <a:schemeClr val="tx1"/>
                </a:solidFill>
                <a:latin typeface="Calibri" pitchFamily="34" charset="0"/>
              </a:rPr>
              <a:t>/</a:t>
            </a:r>
            <a:r>
              <a:rPr lang="pt-BR" sz="1057" b="1" dirty="0" err="1">
                <a:solidFill>
                  <a:schemeClr val="tx1"/>
                </a:solidFill>
                <a:latin typeface="Calibri" pitchFamily="34" charset="0"/>
              </a:rPr>
              <a:t>Directive</a:t>
            </a:r>
            <a:endParaRPr lang="pt-BR" sz="1057" b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spcAft>
                <a:spcPts val="488"/>
              </a:spcAft>
              <a:buClr>
                <a:srgbClr val="C00000"/>
              </a:buClr>
            </a:pPr>
            <a:r>
              <a:rPr lang="pt-PT" sz="975" b="1" dirty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pt-PT" sz="975" b="1" dirty="0" err="1">
                <a:solidFill>
                  <a:schemeClr val="tx1"/>
                </a:solidFill>
                <a:latin typeface="Calibri" pitchFamily="34" charset="0"/>
              </a:rPr>
              <a:t>Reg</a:t>
            </a:r>
            <a:r>
              <a:rPr lang="pt-PT" sz="975" b="1" dirty="0">
                <a:solidFill>
                  <a:schemeClr val="tx1"/>
                </a:solidFill>
                <a:latin typeface="Calibri" pitchFamily="34" charset="0"/>
              </a:rPr>
              <a:t>. (EU) Nº 600/2014 e Dir. 2014/65/EU)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BR" sz="1057" dirty="0">
                <a:solidFill>
                  <a:schemeClr val="tx1"/>
                </a:solidFill>
                <a:latin typeface="Calibri" pitchFamily="34" charset="0"/>
              </a:rPr>
              <a:t>Regulamenta a atividade em instrumentos financeiros;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BR" sz="1057" dirty="0">
                <a:solidFill>
                  <a:schemeClr val="tx1"/>
                </a:solidFill>
                <a:latin typeface="Calibri" pitchFamily="34" charset="0"/>
              </a:rPr>
              <a:t>Impõe obrigações de reporte e define limites às posições detidas;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BR" sz="1057" dirty="0">
                <a:solidFill>
                  <a:schemeClr val="tx1"/>
                </a:solidFill>
                <a:latin typeface="Calibri" pitchFamily="34" charset="0"/>
              </a:rPr>
              <a:t>Prevê um regime de isenção quando a atividade em instrumentos financeiros sobre commodities é auxiliar à atividade principal da empresa;</a:t>
            </a:r>
            <a:endParaRPr lang="pt-PT" sz="1057" dirty="0">
              <a:solidFill>
                <a:schemeClr val="tx1"/>
              </a:solidFill>
              <a:latin typeface="Calibri" pitchFamily="34" charset="0"/>
            </a:endParaRP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requisitos de organização, de gestão interna e de capital  para empresas de investimento.</a:t>
            </a:r>
            <a:endParaRPr lang="pt-BR" sz="1057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0FCD8A3-9E4C-4395-8376-FA1233BE5368}"/>
              </a:ext>
            </a:extLst>
          </p:cNvPr>
          <p:cNvCxnSpPr>
            <a:cxnSpLocks/>
          </p:cNvCxnSpPr>
          <p:nvPr/>
        </p:nvCxnSpPr>
        <p:spPr bwMode="auto">
          <a:xfrm>
            <a:off x="5270696" y="3803829"/>
            <a:ext cx="4325815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30">
            <a:extLst>
              <a:ext uri="{FF2B5EF4-FFF2-40B4-BE49-F238E27FC236}">
                <a16:creationId xmlns:a16="http://schemas.microsoft.com/office/drawing/2014/main" id="{691D7238-E80C-4310-BF4A-2311E3649525}"/>
              </a:ext>
            </a:extLst>
          </p:cNvPr>
          <p:cNvSpPr/>
          <p:nvPr/>
        </p:nvSpPr>
        <p:spPr>
          <a:xfrm>
            <a:off x="5159806" y="1839407"/>
            <a:ext cx="1263929" cy="1841324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MAR</a:t>
            </a: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/</a:t>
            </a:r>
          </a:p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MAD</a:t>
            </a:r>
          </a:p>
          <a:p>
            <a:pPr lvl="0" algn="ctr"/>
            <a:endParaRPr lang="pt-PT" sz="975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Entrada em vigor</a:t>
            </a:r>
          </a:p>
          <a:p>
            <a:pPr lvl="0" algn="ctr"/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03/</a:t>
            </a:r>
            <a:r>
              <a:rPr lang="pt-PT" sz="975" b="1" dirty="0" err="1">
                <a:solidFill>
                  <a:prstClr val="white"/>
                </a:solidFill>
                <a:latin typeface="Calibri" panose="020F0502020204030204" pitchFamily="34" charset="0"/>
              </a:rPr>
              <a:t>Jul</a:t>
            </a:r>
            <a:r>
              <a:rPr lang="pt-PT" sz="975" b="1" dirty="0">
                <a:solidFill>
                  <a:prstClr val="white"/>
                </a:solidFill>
                <a:latin typeface="Calibri" panose="020F0502020204030204" pitchFamily="34" charset="0"/>
              </a:rPr>
              <a:t>/2016</a:t>
            </a:r>
            <a:endParaRPr lang="pt-PT" sz="1463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/>
            <a:endParaRPr lang="pt-PT" sz="1625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F87225-37A4-40C5-A4AE-32CBA8CA6C7E}"/>
              </a:ext>
            </a:extLst>
          </p:cNvPr>
          <p:cNvSpPr/>
          <p:nvPr/>
        </p:nvSpPr>
        <p:spPr>
          <a:xfrm>
            <a:off x="6564438" y="1839407"/>
            <a:ext cx="3117071" cy="1815145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488"/>
              </a:spcAft>
              <a:buClr>
                <a:srgbClr val="C00000"/>
              </a:buClr>
            </a:pPr>
            <a:r>
              <a:rPr lang="pt-PT" sz="1057" b="1" dirty="0">
                <a:solidFill>
                  <a:schemeClr val="tx1"/>
                </a:solidFill>
                <a:latin typeface="Calibri" pitchFamily="34" charset="0"/>
              </a:rPr>
              <a:t>Market Abuse </a:t>
            </a:r>
            <a:r>
              <a:rPr lang="pt-PT" sz="1057" b="1" dirty="0" err="1">
                <a:solidFill>
                  <a:schemeClr val="tx1"/>
                </a:solidFill>
                <a:latin typeface="Calibri" pitchFamily="34" charset="0"/>
              </a:rPr>
              <a:t>Regulation</a:t>
            </a:r>
            <a:r>
              <a:rPr lang="pt-PT" sz="1057" b="1" dirty="0">
                <a:solidFill>
                  <a:schemeClr val="tx1"/>
                </a:solidFill>
                <a:latin typeface="Calibri" pitchFamily="34" charset="0"/>
              </a:rPr>
              <a:t>/</a:t>
            </a:r>
            <a:r>
              <a:rPr lang="pt-PT" sz="1057" b="1" dirty="0" err="1">
                <a:solidFill>
                  <a:schemeClr val="tx1"/>
                </a:solidFill>
                <a:latin typeface="Calibri" pitchFamily="34" charset="0"/>
              </a:rPr>
              <a:t>Directive</a:t>
            </a:r>
            <a:r>
              <a:rPr lang="pt-PT" sz="975" b="1" dirty="0">
                <a:solidFill>
                  <a:schemeClr val="tx1"/>
                </a:solidFill>
                <a:latin typeface="Calibri" pitchFamily="34" charset="0"/>
              </a:rPr>
              <a:t> (</a:t>
            </a:r>
            <a:r>
              <a:rPr lang="pt-PT" sz="975" b="1" dirty="0" err="1">
                <a:solidFill>
                  <a:schemeClr val="tx1"/>
                </a:solidFill>
                <a:latin typeface="Calibri" pitchFamily="34" charset="0"/>
              </a:rPr>
              <a:t>Reg</a:t>
            </a:r>
            <a:r>
              <a:rPr lang="pt-PT" sz="975" b="1" dirty="0">
                <a:solidFill>
                  <a:schemeClr val="tx1"/>
                </a:solidFill>
                <a:latin typeface="Calibri" pitchFamily="34" charset="0"/>
              </a:rPr>
              <a:t>. (EU) Nº 596/2014 e Dir. 2014/57/EU)</a:t>
            </a:r>
            <a:endParaRPr lang="pt-PT" sz="1057" b="1" dirty="0">
              <a:solidFill>
                <a:schemeClr val="tx1"/>
              </a:solidFill>
              <a:latin typeface="Calibri" pitchFamily="34" charset="0"/>
            </a:endParaRP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Incide sobre operações financeiras (incluindo licenças de emissão);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obrigação de auto monitorização de comportamentos em mercado e de </a:t>
            </a:r>
            <a:r>
              <a:rPr lang="pt-PT" sz="1057" dirty="0" err="1">
                <a:solidFill>
                  <a:schemeClr val="tx1"/>
                </a:solidFill>
                <a:latin typeface="Calibri" pitchFamily="34" charset="0"/>
              </a:rPr>
              <a:t>whistle-blowing</a:t>
            </a: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Estipula obrigações de manutenção de listas de insiders e de dirigentes, entre outras;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057" dirty="0">
                <a:solidFill>
                  <a:schemeClr val="tx1"/>
                </a:solidFill>
                <a:latin typeface="Calibri" pitchFamily="34" charset="0"/>
              </a:rPr>
              <a:t>Impõe penas de prisão mínimas por práticas de abuso de mercado.</a:t>
            </a:r>
            <a:endParaRPr lang="pt-PT" sz="1057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172765" y="1498034"/>
            <a:ext cx="4423746" cy="222552"/>
            <a:chOff x="6364821" y="1035840"/>
            <a:chExt cx="5443193" cy="273838"/>
          </a:xfrm>
        </p:grpSpPr>
        <p:sp>
          <p:nvSpPr>
            <p:cNvPr id="22" name="Rectangle 212">
              <a:extLst>
                <a:ext uri="{FF2B5EF4-FFF2-40B4-BE49-F238E27FC236}">
                  <a16:creationId xmlns:a16="http://schemas.microsoft.com/office/drawing/2014/main" id="{084DED9C-96DE-471C-BCD1-FF98EEDF8A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83048" y="1039685"/>
              <a:ext cx="1872009" cy="269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sx="1000" sy="1000" algn="ctr" rotWithShape="0">
                <a:schemeClr val="tx1"/>
              </a:outerShdw>
            </a:effectLst>
          </p:spPr>
          <p:txBody>
            <a:bodyPr wrap="square" tIns="0" bIns="43886" anchor="b">
              <a:spAutoFit/>
            </a:bodyPr>
            <a:lstStyle/>
            <a:p>
              <a:pPr>
                <a:defRPr/>
              </a:pPr>
              <a:r>
                <a:rPr lang="pt-PT" sz="1138" b="1" dirty="0">
                  <a:solidFill>
                    <a:prstClr val="black"/>
                  </a:solidFill>
                  <a:latin typeface="Calibri" panose="020F0502020204030204" pitchFamily="34" charset="0"/>
                </a:rPr>
                <a:t>Legislação</a:t>
              </a:r>
              <a:endParaRPr lang="pt-PT" sz="1138" b="1" baseline="3000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3" name="Straight Connector 20">
              <a:extLst>
                <a:ext uri="{FF2B5EF4-FFF2-40B4-BE49-F238E27FC236}">
                  <a16:creationId xmlns:a16="http://schemas.microsoft.com/office/drawing/2014/main" id="{459C9908-FE9A-4656-A729-95414C3268D5}"/>
                </a:ext>
              </a:extLst>
            </p:cNvPr>
            <p:cNvCxnSpPr/>
            <p:nvPr/>
          </p:nvCxnSpPr>
          <p:spPr bwMode="auto">
            <a:xfrm>
              <a:off x="6364821" y="1307054"/>
              <a:ext cx="1512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8C20021-9982-4A57-99C3-B4B7EB1197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49213" y="1302908"/>
              <a:ext cx="365880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12">
              <a:extLst>
                <a:ext uri="{FF2B5EF4-FFF2-40B4-BE49-F238E27FC236}">
                  <a16:creationId xmlns:a16="http://schemas.microsoft.com/office/drawing/2014/main" id="{FBD4D682-B31A-421B-8CE3-493A8C13C02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46376" y="1035840"/>
              <a:ext cx="3268756" cy="269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sx="1000" sy="1000" algn="ctr" rotWithShape="0">
                <a:schemeClr val="tx1"/>
              </a:outerShdw>
            </a:effectLst>
          </p:spPr>
          <p:txBody>
            <a:bodyPr wrap="square" tIns="0" bIns="43886" anchor="b">
              <a:spAutoFit/>
            </a:bodyPr>
            <a:lstStyle/>
            <a:p>
              <a:pPr>
                <a:defRPr/>
              </a:pPr>
              <a:r>
                <a:rPr lang="pt-PT" sz="1138" b="1" dirty="0">
                  <a:solidFill>
                    <a:prstClr val="black"/>
                  </a:solidFill>
                  <a:latin typeface="Calibri" panose="020F0502020204030204" pitchFamily="34" charset="0"/>
                </a:rPr>
                <a:t>Descrição da legislação</a:t>
              </a:r>
              <a:endParaRPr lang="pt-PT" sz="1138" baseline="3000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100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3BCB91C7-1F5E-46A4-8F9B-82952558C5B6}"/>
              </a:ext>
            </a:extLst>
          </p:cNvPr>
          <p:cNvSpPr/>
          <p:nvPr/>
        </p:nvSpPr>
        <p:spPr bwMode="auto">
          <a:xfrm>
            <a:off x="1295624" y="2546516"/>
            <a:ext cx="3547628" cy="3255636"/>
          </a:xfrm>
          <a:prstGeom prst="roundRect">
            <a:avLst/>
          </a:prstGeom>
          <a:solidFill>
            <a:schemeClr val="bg1"/>
          </a:solidFill>
          <a:ln w="22225" algn="ctr">
            <a:solidFill>
              <a:srgbClr val="C00000"/>
            </a:solidFill>
            <a:prstDash val="solid"/>
            <a:round/>
            <a:headEnd/>
            <a:tailEnd/>
          </a:ln>
          <a:effectLst/>
        </p:spPr>
        <p:txBody>
          <a:bodyPr lIns="58506" tIns="0" rIns="0" bIns="0" rtlCol="0" anchor="ctr"/>
          <a:lstStyle/>
          <a:p>
            <a:pPr algn="ctr" defTabSz="743310">
              <a:lnSpc>
                <a:spcPct val="110000"/>
              </a:lnSpc>
              <a:spcBef>
                <a:spcPct val="25000"/>
              </a:spcBef>
            </a:pPr>
            <a:r>
              <a:rPr lang="pt-PT" sz="1300" b="1" dirty="0">
                <a:latin typeface="Calibri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3BCB91C7-1F5E-46A4-8F9B-82952558C5B6}"/>
              </a:ext>
            </a:extLst>
          </p:cNvPr>
          <p:cNvSpPr/>
          <p:nvPr/>
        </p:nvSpPr>
        <p:spPr bwMode="auto">
          <a:xfrm>
            <a:off x="5214188" y="2546515"/>
            <a:ext cx="3547628" cy="3255637"/>
          </a:xfrm>
          <a:prstGeom prst="roundRect">
            <a:avLst/>
          </a:prstGeom>
          <a:solidFill>
            <a:schemeClr val="bg1"/>
          </a:solidFill>
          <a:ln w="22225" algn="ctr">
            <a:solidFill>
              <a:srgbClr val="C00000"/>
            </a:solidFill>
            <a:prstDash val="solid"/>
            <a:round/>
            <a:headEnd/>
            <a:tailEnd/>
          </a:ln>
          <a:effectLst/>
        </p:spPr>
        <p:txBody>
          <a:bodyPr lIns="58506" tIns="0" rIns="0" bIns="0" rtlCol="0" anchor="ctr"/>
          <a:lstStyle/>
          <a:p>
            <a:pPr algn="ctr" defTabSz="743310">
              <a:lnSpc>
                <a:spcPct val="110000"/>
              </a:lnSpc>
              <a:spcBef>
                <a:spcPct val="25000"/>
              </a:spcBef>
            </a:pPr>
            <a:r>
              <a:rPr lang="pt-PT" sz="1300" b="1" dirty="0">
                <a:latin typeface="Calibri" pitchFamily="34" charset="0"/>
                <a:cs typeface="Arial" pitchFamily="34" charset="0"/>
              </a:rPr>
              <a:t> 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BC2CD5-8246-4DEE-B557-5B86F9645724}"/>
              </a:ext>
            </a:extLst>
          </p:cNvPr>
          <p:cNvSpPr/>
          <p:nvPr/>
        </p:nvSpPr>
        <p:spPr>
          <a:xfrm>
            <a:off x="1560535" y="1628607"/>
            <a:ext cx="3017806" cy="816641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Mercado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03425-DBC7-46F0-8461-D800F832EF6A}"/>
              </a:ext>
            </a:extLst>
          </p:cNvPr>
          <p:cNvSpPr/>
          <p:nvPr/>
        </p:nvSpPr>
        <p:spPr>
          <a:xfrm>
            <a:off x="1489225" y="2863092"/>
            <a:ext cx="3017806" cy="2588521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Maior regulação e supervisão;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Menor risco sistémico e de contraparte;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Maior confiança no sistema financeiro;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Potencial diminuição de liquidez</a:t>
            </a:r>
            <a:r>
              <a:rPr lang="pt-PT" sz="1138" b="1" i="1" dirty="0">
                <a:solidFill>
                  <a:schemeClr val="tx1"/>
                </a:solidFill>
                <a:latin typeface="Calibri" pitchFamily="34" charset="0"/>
              </a:rPr>
              <a:t>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Potencial redução do número de participantes no mercado;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Participantes no mercado de pequena dimensão podem não ter capacidade para suportar os custos de implementação de medidas para cumprimento das obrigações.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6804638-CEA4-4202-A9D8-E6C687481254}"/>
              </a:ext>
            </a:extLst>
          </p:cNvPr>
          <p:cNvSpPr/>
          <p:nvPr/>
        </p:nvSpPr>
        <p:spPr>
          <a:xfrm>
            <a:off x="5478309" y="1628758"/>
            <a:ext cx="3019386" cy="81649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25" b="1" dirty="0">
                <a:solidFill>
                  <a:schemeClr val="bg1"/>
                </a:solidFill>
                <a:latin typeface="Calibri" panose="020F0502020204030204" pitchFamily="34" charset="0"/>
              </a:rPr>
              <a:t>Agentes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D8AF9E-2685-46A8-97C6-0C09AA9B5EB7}"/>
              </a:ext>
            </a:extLst>
          </p:cNvPr>
          <p:cNvSpPr/>
          <p:nvPr/>
        </p:nvSpPr>
        <p:spPr>
          <a:xfrm>
            <a:off x="5507984" y="2630600"/>
            <a:ext cx="3105172" cy="3161230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Maior sistematização e controlo interno dos processos;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Necessidade de estruturação da informação de forma tipificada para realização de reportes;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Necessidade de definição de procedimentos para cumprimento das obrigações regulatórias;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Necessidade de ações de formação contínua sobre a regulamentação;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Necessidade de controlo de métricas e indicadores; 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Potenciais limites à negociação e posições detidas;</a:t>
            </a:r>
          </a:p>
          <a:p>
            <a:pPr marL="232229" indent="-232229" algn="just">
              <a:spcAft>
                <a:spcPts val="488"/>
              </a:spcAft>
              <a:buClr>
                <a:srgbClr val="C00000"/>
              </a:buClr>
              <a:buFont typeface="Calibri" panose="020F0502020204030204" pitchFamily="34" charset="0"/>
              <a:buChar char="&gt;"/>
            </a:pPr>
            <a:r>
              <a:rPr lang="pt-PT" sz="1138" b="1" dirty="0">
                <a:solidFill>
                  <a:schemeClr val="tx1"/>
                </a:solidFill>
                <a:latin typeface="Calibri" panose="020F0502020204030204" pitchFamily="34" charset="0"/>
              </a:rPr>
              <a:t>Maiores custos na atuação em mercado e de compliance.</a:t>
            </a: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35EAE1B0-B610-4E46-86A8-B81EA308C999}"/>
              </a:ext>
            </a:extLst>
          </p:cNvPr>
          <p:cNvSpPr txBox="1"/>
          <p:nvPr/>
        </p:nvSpPr>
        <p:spPr>
          <a:xfrm>
            <a:off x="275899" y="404664"/>
            <a:ext cx="8337257" cy="376750"/>
          </a:xfrm>
          <a:prstGeom prst="rect">
            <a:avLst/>
          </a:prstGeom>
          <a:noFill/>
        </p:spPr>
        <p:txBody>
          <a:bodyPr wrap="square" lIns="98786" tIns="49393" rIns="98786" bIns="49393" rtlCol="0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Impactos da Legislação no Mercado e nos Agentes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48155" y="2466006"/>
            <a:ext cx="572499" cy="567380"/>
            <a:chOff x="1644119" y="2910044"/>
            <a:chExt cx="704431" cy="6981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DB73E0-B3FD-46FB-AA7C-8812BE350AE3}"/>
                </a:ext>
              </a:extLst>
            </p:cNvPr>
            <p:cNvSpPr/>
            <p:nvPr/>
          </p:nvSpPr>
          <p:spPr bwMode="auto">
            <a:xfrm>
              <a:off x="1644119" y="2910044"/>
              <a:ext cx="704431" cy="698132"/>
            </a:xfrm>
            <a:prstGeom prst="ellipse">
              <a:avLst/>
            </a:prstGeom>
            <a:solidFill>
              <a:schemeClr val="bg1"/>
            </a:solidFill>
            <a:ln w="28575" algn="ctr">
              <a:solidFill>
                <a:srgbClr val="C00000"/>
              </a:solidFill>
              <a:prstDash val="solid"/>
              <a:round/>
              <a:headEnd/>
              <a:tailEnd/>
            </a:ln>
            <a:effectLst/>
          </p:spPr>
          <p:txBody>
            <a:bodyPr lIns="58506" tIns="0" rIns="0" bIns="0" rtlCol="0" anchor="ctr"/>
            <a:lstStyle/>
            <a:p>
              <a:pPr algn="ctr" defTabSz="743310">
                <a:lnSpc>
                  <a:spcPct val="110000"/>
                </a:lnSpc>
                <a:spcBef>
                  <a:spcPct val="25000"/>
                </a:spcBef>
              </a:pPr>
              <a:endParaRPr lang="pt-PT" sz="13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4064A7C-1E7E-4EB9-BCEE-7462DB266E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358" b="52692"/>
            <a:stretch/>
          </p:blipFill>
          <p:spPr>
            <a:xfrm>
              <a:off x="1769605" y="3099646"/>
              <a:ext cx="453656" cy="379579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5036267" y="2466006"/>
            <a:ext cx="572499" cy="567380"/>
            <a:chOff x="1644119" y="4599020"/>
            <a:chExt cx="704431" cy="6981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E1C3485-D0D1-426B-B3F0-F2974A2669E6}"/>
                </a:ext>
              </a:extLst>
            </p:cNvPr>
            <p:cNvSpPr/>
            <p:nvPr/>
          </p:nvSpPr>
          <p:spPr bwMode="auto">
            <a:xfrm>
              <a:off x="1644119" y="4599020"/>
              <a:ext cx="704431" cy="698132"/>
            </a:xfrm>
            <a:prstGeom prst="ellipse">
              <a:avLst/>
            </a:prstGeom>
            <a:solidFill>
              <a:schemeClr val="bg1"/>
            </a:solidFill>
            <a:ln w="28575" algn="ctr">
              <a:solidFill>
                <a:srgbClr val="C00000"/>
              </a:solidFill>
              <a:prstDash val="solid"/>
              <a:round/>
              <a:headEnd/>
              <a:tailEnd/>
            </a:ln>
            <a:effectLst/>
          </p:spPr>
          <p:txBody>
            <a:bodyPr lIns="58506" tIns="0" rIns="0" bIns="0" rtlCol="0" anchor="ctr"/>
            <a:lstStyle/>
            <a:p>
              <a:pPr algn="ctr" defTabSz="743310">
                <a:lnSpc>
                  <a:spcPct val="110000"/>
                </a:lnSpc>
                <a:spcBef>
                  <a:spcPct val="25000"/>
                </a:spcBef>
              </a:pPr>
              <a:endParaRPr lang="pt-PT" sz="13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5333385-B65C-420D-8450-05213BD73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5807" y="4723624"/>
              <a:ext cx="581374" cy="4342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926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D4CF0A-0298-42EC-BBAD-5BE49879E9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9563" y="1260000"/>
            <a:ext cx="9358312" cy="4977312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Os mercados a prazo de energia são ferramentas essenciais para a gestão da </a:t>
            </a:r>
            <a:r>
              <a:rPr lang="pt-PT" dirty="0" err="1"/>
              <a:t>actividade</a:t>
            </a:r>
            <a:r>
              <a:rPr lang="pt-PT" dirty="0"/>
              <a:t> “core” de uma “</a:t>
            </a:r>
            <a:r>
              <a:rPr lang="pt-PT" dirty="0" err="1"/>
              <a:t>utility</a:t>
            </a:r>
            <a:r>
              <a:rPr lang="pt-PT" dirty="0"/>
              <a:t>”, contribuindo de forma fundamental para a sua rentabilidade e redução de risco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Tal é válido nas diversas fases da cadeia de valor: geração, grossista, retalho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 elevada volatilidade destes mercados obriga a um conjunto de mecanismos internos, de aferição e limitação permanentes da exposição, que garantem uma adequação da </a:t>
            </a:r>
            <a:r>
              <a:rPr lang="pt-PT" dirty="0" err="1"/>
              <a:t>actuação</a:t>
            </a:r>
            <a:r>
              <a:rPr lang="pt-PT" dirty="0"/>
              <a:t> nesses mercados às exigências de mitigação de risco associadas ao perfil de cada empresa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Adicionalmente, a “</a:t>
            </a:r>
            <a:r>
              <a:rPr lang="pt-PT" dirty="0" err="1"/>
              <a:t>compliance</a:t>
            </a:r>
            <a:r>
              <a:rPr lang="pt-PT" dirty="0"/>
              <a:t>” com um conjunto de regulamentações comunitárias e internas, contribui para a redução do risco interno e consequentemente para a estabilidade de todo o mercado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No entanto, o desenho dos mecanismos de “</a:t>
            </a:r>
            <a:r>
              <a:rPr lang="pt-PT" dirty="0" err="1"/>
              <a:t>compliance</a:t>
            </a:r>
            <a:r>
              <a:rPr lang="pt-PT" dirty="0"/>
              <a:t>” não deve ter um peso tal que afaste agentes do mercado, reduzindo a sua liquidez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Mercados de energia líquidos e robustos vão </a:t>
            </a:r>
            <a:r>
              <a:rPr lang="pt-PT" dirty="0" err="1"/>
              <a:t>reflectir-se</a:t>
            </a:r>
            <a:r>
              <a:rPr lang="pt-PT" dirty="0"/>
              <a:t> em melhores preços da energia para os consumidores finais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18E05E-4D6C-40C7-8F74-97C58416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1800" dirty="0"/>
              <a:t>Algumas conclusões…</a:t>
            </a:r>
            <a:endParaRPr lang="en-GB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7EE7E-ADAD-47EA-9A12-833C293D64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E0399EF-95FD-4A8C-852F-6E9465A727C0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45311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EDP Red Theme Color">
      <a:dk1>
        <a:srgbClr val="000000"/>
      </a:dk1>
      <a:lt1>
        <a:srgbClr val="FFFFFF"/>
      </a:lt1>
      <a:dk2>
        <a:srgbClr val="808080"/>
      </a:dk2>
      <a:lt2>
        <a:srgbClr val="FFFFFF"/>
      </a:lt2>
      <a:accent1>
        <a:srgbClr val="000000"/>
      </a:accent1>
      <a:accent2>
        <a:srgbClr val="4D4D4D"/>
      </a:accent2>
      <a:accent3>
        <a:srgbClr val="969696"/>
      </a:accent3>
      <a:accent4>
        <a:srgbClr val="DDDDDD"/>
      </a:accent4>
      <a:accent5>
        <a:srgbClr val="F8F8F8"/>
      </a:accent5>
      <a:accent6>
        <a:srgbClr val="DDDDDD"/>
      </a:accent6>
      <a:hlink>
        <a:srgbClr val="0070C0"/>
      </a:hlink>
      <a:folHlink>
        <a:srgbClr val="800080"/>
      </a:folHlink>
    </a:clrScheme>
    <a:fontScheme name="ED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E027AED5729B499EE5386883DBA37D" ma:contentTypeVersion="0" ma:contentTypeDescription="Create a new document." ma:contentTypeScope="" ma:versionID="6103a66a2dbb8544cddd8346c714822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E01143C-1BF2-470B-AA7A-33B8C7DD6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B6D2905-B092-4970-A642-9ED3A00722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0F72D6-7A93-4BAF-964F-18D2734730C8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143335</TotalTime>
  <Words>810</Words>
  <Application>Microsoft Office PowerPoint</Application>
  <PresentationFormat>A4 Paper (210x297 mm)</PresentationFormat>
  <Paragraphs>128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ゴシック</vt:lpstr>
      <vt:lpstr>Arial</vt:lpstr>
      <vt:lpstr>Calibri</vt:lpstr>
      <vt:lpstr>Century Gothic</vt:lpstr>
      <vt:lpstr>Custom Design</vt:lpstr>
      <vt:lpstr>blank</vt:lpstr>
      <vt:lpstr>Estruturação financeira dos mercados de energia  e experiência ibérica Seminário Internacional sobre Bolsas de Energia ERSE-GESEL  Carlos Mata</vt:lpstr>
      <vt:lpstr>PowerPoint Presentation</vt:lpstr>
      <vt:lpstr>PowerPoint Presentation</vt:lpstr>
      <vt:lpstr>Gestão de carteira e gestão de risco</vt:lpstr>
      <vt:lpstr>Actividade da EDP nos mercados de futuros (óptica ibérica)</vt:lpstr>
      <vt:lpstr>PowerPoint Presentation</vt:lpstr>
      <vt:lpstr>PowerPoint Presentation</vt:lpstr>
      <vt:lpstr>Algumas conclusões…</vt:lpstr>
    </vt:vector>
  </TitlesOfParts>
  <Manager>Marco Serrano</Manager>
  <Company>EDP - Energias de Portugal,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EDP - Energias de Portugal, S.A.</dc:creator>
  <cp:lastModifiedBy>Carlos Manuel Mata</cp:lastModifiedBy>
  <cp:revision>5039</cp:revision>
  <cp:lastPrinted>2019-03-01T13:16:52Z</cp:lastPrinted>
  <dcterms:created xsi:type="dcterms:W3CDTF">2010-10-20T10:02:10Z</dcterms:created>
  <dcterms:modified xsi:type="dcterms:W3CDTF">2019-03-01T13:18:03Z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7f8580f-1005-4a37-8c38-a5a2bd628a66_Enabled">
    <vt:lpwstr>True</vt:lpwstr>
  </property>
  <property fmtid="{D5CDD505-2E9C-101B-9397-08002B2CF9AE}" pid="3" name="MSIP_Label_f7f8580f-1005-4a37-8c38-a5a2bd628a66_SiteId">
    <vt:lpwstr>bf86fbdb-f8c2-440e-923c-05a60dc2bc9b</vt:lpwstr>
  </property>
  <property fmtid="{D5CDD505-2E9C-101B-9397-08002B2CF9AE}" pid="4" name="MSIP_Label_f7f8580f-1005-4a37-8c38-a5a2bd628a66_Owner">
    <vt:lpwstr>E334271@edp.pt</vt:lpwstr>
  </property>
  <property fmtid="{D5CDD505-2E9C-101B-9397-08002B2CF9AE}" pid="5" name="MSIP_Label_f7f8580f-1005-4a37-8c38-a5a2bd628a66_SetDate">
    <vt:lpwstr>2019-02-18T15:39:30.8146431Z</vt:lpwstr>
  </property>
  <property fmtid="{D5CDD505-2E9C-101B-9397-08002B2CF9AE}" pid="6" name="MSIP_Label_f7f8580f-1005-4a37-8c38-a5a2bd628a66_Name">
    <vt:lpwstr>Public</vt:lpwstr>
  </property>
  <property fmtid="{D5CDD505-2E9C-101B-9397-08002B2CF9AE}" pid="7" name="MSIP_Label_f7f8580f-1005-4a37-8c38-a5a2bd628a66_Application">
    <vt:lpwstr>Microsoft Azure Information Protection</vt:lpwstr>
  </property>
  <property fmtid="{D5CDD505-2E9C-101B-9397-08002B2CF9AE}" pid="8" name="MSIP_Label_f7f8580f-1005-4a37-8c38-a5a2bd628a66_Extended_MSFT_Method">
    <vt:lpwstr>Automatic</vt:lpwstr>
  </property>
  <property fmtid="{D5CDD505-2E9C-101B-9397-08002B2CF9AE}" pid="9" name="MSIP_Label_9811530c-902c-4b75-8616-d6c82cd1332a_Enabled">
    <vt:lpwstr>True</vt:lpwstr>
  </property>
  <property fmtid="{D5CDD505-2E9C-101B-9397-08002B2CF9AE}" pid="10" name="MSIP_Label_9811530c-902c-4b75-8616-d6c82cd1332a_SiteId">
    <vt:lpwstr>bf86fbdb-f8c2-440e-923c-05a60dc2bc9b</vt:lpwstr>
  </property>
  <property fmtid="{D5CDD505-2E9C-101B-9397-08002B2CF9AE}" pid="11" name="MSIP_Label_9811530c-902c-4b75-8616-d6c82cd1332a_Owner">
    <vt:lpwstr>E334271@edp.pt</vt:lpwstr>
  </property>
  <property fmtid="{D5CDD505-2E9C-101B-9397-08002B2CF9AE}" pid="12" name="MSIP_Label_9811530c-902c-4b75-8616-d6c82cd1332a_SetDate">
    <vt:lpwstr>2019-02-18T15:39:30.8146431Z</vt:lpwstr>
  </property>
  <property fmtid="{D5CDD505-2E9C-101B-9397-08002B2CF9AE}" pid="13" name="MSIP_Label_9811530c-902c-4b75-8616-d6c82cd1332a_Name">
    <vt:lpwstr>No personal data</vt:lpwstr>
  </property>
  <property fmtid="{D5CDD505-2E9C-101B-9397-08002B2CF9AE}" pid="14" name="MSIP_Label_9811530c-902c-4b75-8616-d6c82cd1332a_Application">
    <vt:lpwstr>Microsoft Azure Information Protection</vt:lpwstr>
  </property>
  <property fmtid="{D5CDD505-2E9C-101B-9397-08002B2CF9AE}" pid="15" name="MSIP_Label_9811530c-902c-4b75-8616-d6c82cd1332a_Parent">
    <vt:lpwstr>f7f8580f-1005-4a37-8c38-a5a2bd628a66</vt:lpwstr>
  </property>
  <property fmtid="{D5CDD505-2E9C-101B-9397-08002B2CF9AE}" pid="16" name="MSIP_Label_9811530c-902c-4b75-8616-d6c82cd1332a_Extended_MSFT_Method">
    <vt:lpwstr>Automatic</vt:lpwstr>
  </property>
  <property fmtid="{D5CDD505-2E9C-101B-9397-08002B2CF9AE}" pid="17" name="Sensitivity">
    <vt:lpwstr>Public No personal data</vt:lpwstr>
  </property>
</Properties>
</file>